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4"/>
  </p:notesMasterIdLst>
  <p:sldIdLst>
    <p:sldId id="461" r:id="rId2"/>
    <p:sldId id="565" r:id="rId3"/>
    <p:sldId id="487" r:id="rId4"/>
    <p:sldId id="567" r:id="rId5"/>
    <p:sldId id="584" r:id="rId6"/>
    <p:sldId id="587" r:id="rId7"/>
    <p:sldId id="568" r:id="rId8"/>
    <p:sldId id="572" r:id="rId9"/>
    <p:sldId id="580" r:id="rId10"/>
    <p:sldId id="573" r:id="rId11"/>
    <p:sldId id="588" r:id="rId12"/>
    <p:sldId id="579" r:id="rId13"/>
    <p:sldId id="589" r:id="rId14"/>
    <p:sldId id="575" r:id="rId15"/>
    <p:sldId id="577" r:id="rId16"/>
    <p:sldId id="590" r:id="rId17"/>
    <p:sldId id="574" r:id="rId18"/>
    <p:sldId id="570" r:id="rId19"/>
    <p:sldId id="592" r:id="rId20"/>
    <p:sldId id="576" r:id="rId21"/>
    <p:sldId id="554" r:id="rId22"/>
    <p:sldId id="59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86437" autoAdjust="0"/>
  </p:normalViewPr>
  <p:slideViewPr>
    <p:cSldViewPr>
      <p:cViewPr varScale="1">
        <p:scale>
          <a:sx n="29" d="100"/>
          <a:sy n="29" d="100"/>
        </p:scale>
        <p:origin x="200" y="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EBD1F0-ACC2-5240-AF13-5AC1CD4BE9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411B2-CE6E-7848-8A97-62FB52F29E0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475599-60ED-8940-BD83-E02DEDBA4C86}" type="datetimeFigureOut">
              <a:rPr lang="en-US"/>
              <a:pPr>
                <a:defRPr/>
              </a:pPr>
              <a:t>5/26/20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8D43B6-E571-6C44-8B9A-1F0A2C2AF6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7AB6E2-17D2-834F-91D2-3BB8DF929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44227-2A3B-654B-8833-64599B5375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A1A6F-B7F9-8743-B345-5FC6759CD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625498-8272-9F42-8B46-24991935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8EAF0D-4905-0F45-97CE-89B004D1F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184B0-255A-9A4D-A78C-4C3B65DBD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717240-3C53-8E4D-8154-AD3848DA8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AC9AE-9DDA-9E4C-B7E3-B08FF9B8C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C69199-BB11-FE4A-8D4F-875B80334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9F3ACC-49E6-4A42-A52B-763B38B45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9C63DD-B314-BE42-BAFD-90EE1F5C1D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84C3-8214-6543-9ED0-D5A8B6F54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32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9A0DC2-DEAA-5546-90C6-DA4532496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DA30A-3145-C244-A90D-E1E0F73B2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BBC777-AA1E-A547-8424-1450FCB67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2C50D-95AA-804C-B92E-DEB0131C50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37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CA194F-8497-8048-9882-2EB6F82EC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222A0E-789C-9A4F-B215-BF3613060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C1B03A-E87A-D542-B5ED-3CF02276C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522E1-2B97-4040-8D7D-3A3B420DF1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929169-83F6-E442-A5A3-60209A713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324844-F558-F447-865F-EECC71914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9E3329-2FF3-AA48-BD40-8B5131140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B4203-3B1D-D442-8EC0-43AD6785F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4FDD7C-293D-8E47-99B4-9C9B0CE447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BA99E7-6830-8B41-884E-5A2D00E6A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5DBD34-50B7-2C4F-A8AE-78D8DBA5D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86AA2-74CC-6942-964A-E34100DDB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91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74BAB7-6273-7340-A9EA-1B765F568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5D43F7-7DA9-5741-A244-771CC61D5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1B8B7C-A554-AB41-BD48-8D8D76E3F7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6B843-718D-D247-88B3-87713D7787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46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CA4CA6-4163-504D-B82F-697F0510F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019AB8-F653-3442-B2D3-396BC953A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C7F93F-EDAD-F043-AA10-3CA39C4D7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A2D3C-8502-1346-8B61-5065F2A1A5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9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1D167E-1112-3E48-A92A-9816E4DE54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B47898-B3FF-5C41-93CB-41B09DBC4D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E26CF5-364F-F245-98C2-7F6966070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123E4-1F34-6949-8420-A3FEDBC43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12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402A4-D37E-E347-9712-15E84D5A2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BF419E-CC64-0945-97CA-E0BF8661D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EE53B0-6B42-7341-BBB2-389ED3F1B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CC50D-933E-3749-968F-959932694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8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39924-1ABC-6E46-A778-BE612CC6C9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55C134-800E-5E40-80F7-23928377ED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D92C8-B6E7-BE43-A167-053CB9C23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09585-622C-C04E-8E30-8EB73FF4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56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3DF59E-8A13-1B48-9296-0DAE3CC20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D459F9-D66D-EC43-BECA-208CC5D7A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2E61D8-A0C9-F74F-B258-B01D6798D5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1C61CC-81D9-E947-A88D-8381640FA6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D0A0AC-A2E9-3B44-9367-FC8AF1D523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A04DA1-1FAB-6045-96D3-825C5D04E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todo.com/Diccionario-biblico" TargetMode="External"/><Relationship Id="rId2" Type="http://schemas.openxmlformats.org/officeDocument/2006/relationships/hyperlink" Target="https://play.google.com/store/apps/details?id=diccionario.biblico&amp;hl=en_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ay.google.com/store/apps/details?id=com.arredgroups.comentariobiblico&amp;hl=en_U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garesbiblicos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todo.com/concordancia-bibli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ehub.com/bdb/1.htm" TargetMode="External"/><Relationship Id="rId3" Type="http://schemas.openxmlformats.org/officeDocument/2006/relationships/hyperlink" Target="http://www.logos.com/" TargetMode="External"/><Relationship Id="rId7" Type="http://schemas.openxmlformats.org/officeDocument/2006/relationships/hyperlink" Target="https://biblehub.com/lexicon/genesis/1-1.htm" TargetMode="External"/><Relationship Id="rId2" Type="http://schemas.openxmlformats.org/officeDocument/2006/relationships/hyperlink" Target="https://bibliaparalela.com/rvs/genesis/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chive.org/details/LexicoGriegoEspanol" TargetMode="External"/><Relationship Id="rId5" Type="http://schemas.openxmlformats.org/officeDocument/2006/relationships/hyperlink" Target="https://biblehub.com/lexicon/matthew/1-1.htm" TargetMode="External"/><Relationship Id="rId4" Type="http://schemas.openxmlformats.org/officeDocument/2006/relationships/hyperlink" Target="http://hopeinjesus.com.au/wp-content/uploads/2014/02/Concordancia-Biblica-Strong-No.-4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C7D3AB12-C7D9-7046-9327-74371D229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/>
              <a:t>-</a:t>
            </a:r>
            <a:endParaRPr lang="en-US" altLang="en-US"/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3557613C-3FDE-8845-828F-47F3F4270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Clase 2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Cómo hacer una teología de la alabanza y la adoración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A5EE6124-AD27-5A4E-9C7E-B1861E96A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C349B865-1842-0447-82F6-A7D4E9B56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 algn="ctr">
              <a:buFontTx/>
              <a:buNone/>
            </a:pPr>
            <a:r>
              <a:rPr lang="es-E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Ejemplos de pasajes—Antiguo Testamento</a:t>
            </a:r>
          </a:p>
          <a:p>
            <a:pPr lvl="1" algn="ctr">
              <a:buFontTx/>
              <a:buNone/>
            </a:pPr>
            <a:endParaRPr lang="es-E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lvl="1">
              <a:buFontTx/>
              <a:buAutoNum type="alphaUcPeriod"/>
            </a:pPr>
            <a:r>
              <a:rPr lang="es-E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Pasaje</a:t>
            </a:r>
            <a:r>
              <a:rPr lang="es-E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:  Salmo 18:3 </a:t>
            </a:r>
          </a:p>
          <a:p>
            <a:pPr lvl="1">
              <a:buFontTx/>
              <a:buAutoNum type="alphaUcPeriod"/>
            </a:pPr>
            <a:r>
              <a:rPr lang="es-E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Interlineal</a:t>
            </a:r>
            <a:r>
              <a:rPr lang="es-E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– la palabra hebrea original es </a:t>
            </a:r>
            <a:r>
              <a:rPr lang="es-ES" altLang="en-US" i="1">
                <a:solidFill>
                  <a:schemeClr val="bg1"/>
                </a:solidFill>
                <a:ea typeface="ＭＳ Ｐゴシック" panose="020B0600070205080204" pitchFamily="34" charset="-128"/>
              </a:rPr>
              <a:t>Hallal</a:t>
            </a:r>
            <a:endParaRPr lang="es-ES_tradnl" altLang="en-US" i="1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lvl="1">
              <a:buFontTx/>
              <a:buAutoNum type="alphaUcPeriod"/>
            </a:pPr>
            <a:r>
              <a:rPr lang="es-ES_tradnl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Hacer el </a:t>
            </a:r>
            <a:r>
              <a:rPr lang="es-ES_tradnl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estudio</a:t>
            </a:r>
            <a:r>
              <a:rPr lang="es-ES_tradnl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 de la palabra original</a:t>
            </a:r>
          </a:p>
          <a:p>
            <a:pPr marL="1600200" lvl="2" indent="-742950">
              <a:buFontTx/>
              <a:buAutoNum type="arabicPeriod"/>
            </a:pPr>
            <a:r>
              <a:rPr lang="es-ES_tradnl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Strong—aleluya, alabad, para brillar, gloriar, loar, jactar, enloquecer, resplandecer</a:t>
            </a:r>
          </a:p>
          <a:p>
            <a:pPr marL="1600200" lvl="2" indent="-742950">
              <a:buFontTx/>
              <a:buAutoNum type="arabicPeriod"/>
            </a:pPr>
            <a:r>
              <a:rPr lang="es-ES_tradnl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En léxicos—alabar, BDB—participio pasivo, tallo pual</a:t>
            </a:r>
          </a:p>
          <a:p>
            <a:pPr lvl="1">
              <a:buFontTx/>
              <a:buAutoNum type="alphaUcPeriod"/>
            </a:pPr>
            <a:r>
              <a:rPr lang="es-ES_tradnl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Anotar</a:t>
            </a:r>
            <a:r>
              <a:rPr lang="es-ES_tradnl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 lo que encuentra, organizando lo que encuentras por la palabra original en hebreo o griego.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687B5F8-818A-6042-9BEC-DBFD5EE92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80A3F9EA-AEAB-0A40-8EB3-8BA32991A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 algn="ctr">
              <a:buFontTx/>
              <a:buNone/>
              <a:defRPr/>
            </a:pPr>
            <a:r>
              <a:rPr lang="es-ES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Una palabra en español, pero varias palabras hebreas detrás de esa  </a:t>
            </a:r>
          </a:p>
          <a:p>
            <a:pPr lvl="1" algn="ctr">
              <a:buFontTx/>
              <a:buNone/>
              <a:defRPr/>
            </a:pPr>
            <a:endParaRPr lang="es-ES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1200150" lvl="1" indent="-742950">
              <a:buFontTx/>
              <a:buAutoNum type="alphaUcPeriod"/>
              <a:defRPr/>
            </a:pPr>
            <a:r>
              <a:rPr lang="es-ES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I Crónicas 16:8  alabad, otra vez, pero… la palabra hebrea original es </a:t>
            </a:r>
            <a:r>
              <a:rPr lang="es-ES" altLang="en-US" i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yadah</a:t>
            </a:r>
            <a:r>
              <a:rPr lang="es-ES" altLang="en-US" i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(lanzar, reverenciar, tirar, confesar, adorar con manos extendidas)</a:t>
            </a:r>
          </a:p>
          <a:p>
            <a:pPr marL="1200150" lvl="1" indent="-742950">
              <a:buFontTx/>
              <a:buAutoNum type="alphaUcPeriod"/>
              <a:defRPr/>
            </a:pPr>
            <a:endParaRPr lang="es-ES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1200150" lvl="1" indent="-742950">
              <a:buFontTx/>
              <a:buAutoNum type="alphaUcPeriod"/>
              <a:defRPr/>
            </a:pPr>
            <a:r>
              <a:rPr lang="es-ES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Deuteronomio 32:43  alabad, pero…la palabra hebrea original es </a:t>
            </a:r>
            <a:r>
              <a:rPr lang="es-ES" altLang="en-US" i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ranan</a:t>
            </a:r>
            <a:r>
              <a:rPr lang="es-ES" altLang="en-US" i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(cantar, dar un grito de llamada, clamar, alegrar, celebrar, gozar, loar, regocijar, sonar con gozo—</a:t>
            </a:r>
            <a:r>
              <a:rPr lang="es-ES" altLang="en-US" i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hifil</a:t>
            </a:r>
            <a:r>
              <a:rPr lang="es-ES" altLang="en-US" i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)</a:t>
            </a:r>
            <a:endParaRPr lang="es-ES_tradnl" altLang="en-US" i="1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C799194A-5E2F-874A-A099-410D5D6B7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9CC7D621-1656-5147-839C-34456E1BC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marL="457200" lvl="1" indent="0" algn="ctr">
              <a:buFontTx/>
              <a:buNone/>
            </a:pPr>
            <a:r>
              <a:rPr lang="es-E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Ejemplos de pasajes—Nuevo Testamento</a:t>
            </a:r>
          </a:p>
          <a:p>
            <a:pPr marL="457200" lvl="1" indent="0" algn="ctr">
              <a:buFontTx/>
              <a:buNone/>
            </a:pPr>
            <a:endParaRPr lang="es-ES" altLang="en-US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FontTx/>
              <a:buAutoNum type="alphaUcPeriod"/>
            </a:pPr>
            <a:r>
              <a:rPr lang="es-E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Pasaje</a:t>
            </a:r>
            <a:r>
              <a:rPr lang="es-E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: Juan 4:24 </a:t>
            </a:r>
          </a:p>
          <a:p>
            <a:pPr marL="457200" lvl="1" indent="0">
              <a:buFontTx/>
              <a:buAutoNum type="alphaUcPeriod"/>
            </a:pPr>
            <a:r>
              <a:rPr lang="es-E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Interlineal</a:t>
            </a:r>
            <a:r>
              <a:rPr lang="es-E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: la palabra griega original es </a:t>
            </a:r>
            <a:r>
              <a:rPr lang="es-ES" altLang="en-US" i="1">
                <a:solidFill>
                  <a:schemeClr val="bg1"/>
                </a:solidFill>
                <a:ea typeface="ＭＳ Ｐゴシック" panose="020B0600070205080204" pitchFamily="34" charset="-128"/>
              </a:rPr>
              <a:t>proskuneo</a:t>
            </a:r>
          </a:p>
          <a:p>
            <a:pPr marL="457200" lvl="1" indent="0">
              <a:buFontTx/>
              <a:buAutoNum type="alphaUcPeriod"/>
            </a:pPr>
            <a:r>
              <a:rPr lang="es-ES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Estudio</a:t>
            </a:r>
            <a:r>
              <a:rPr lang="es-E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 de la palabra</a:t>
            </a:r>
          </a:p>
          <a:p>
            <a:pPr marL="1600200" lvl="2" indent="-742950">
              <a:buFontTx/>
              <a:buAutoNum type="arabicPeriod"/>
            </a:pPr>
            <a:r>
              <a:rPr lang="es-ES_tradnl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Strong—adorar, hacer reverencia</a:t>
            </a:r>
          </a:p>
          <a:p>
            <a:pPr marL="1600200" lvl="2" indent="-742950">
              <a:buFontTx/>
              <a:buAutoNum type="arabicPeriod"/>
            </a:pPr>
            <a:r>
              <a:rPr lang="es-ES_tradnl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En léxicos—postrarse/caerse, adorar de rodillas, besar, tocar el suelo con la frente, </a:t>
            </a:r>
          </a:p>
          <a:p>
            <a:pPr marL="457200" lvl="1" indent="0">
              <a:buFontTx/>
              <a:buAutoNum type="alphaUcPeriod"/>
            </a:pPr>
            <a:r>
              <a:rPr lang="es-ES_tradnl" altLang="en-US">
                <a:solidFill>
                  <a:srgbClr val="FFFF00"/>
                </a:solidFill>
                <a:ea typeface="ＭＳ Ｐゴシック" panose="020B0600070205080204" pitchFamily="34" charset="-128"/>
              </a:rPr>
              <a:t>Anotar</a:t>
            </a:r>
            <a:r>
              <a:rPr lang="es-ES_tradnl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 lo que encuentras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9A219026-2233-F443-969E-8A47C1BE5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256CC721-6D2C-524F-BBD5-83937AF04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 algn="ctr">
              <a:buFontTx/>
              <a:buNone/>
              <a:defRPr/>
            </a:pPr>
            <a:r>
              <a:rPr lang="es-ES" altLang="en-US" sz="26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Una palabra en español, pero varias palabras griegas detrás de esa  </a:t>
            </a:r>
          </a:p>
          <a:p>
            <a:pPr lvl="1" algn="ctr">
              <a:buFontTx/>
              <a:buNone/>
              <a:defRPr/>
            </a:pPr>
            <a:endParaRPr lang="es-ES" altLang="en-US" sz="14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1200150" lvl="1" indent="-742950">
              <a:buFontTx/>
              <a:buAutoNum type="alphaUcPeriod"/>
              <a:defRPr/>
            </a:pPr>
            <a:r>
              <a:rPr lang="es-ES" altLang="en-US" sz="26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Lucas 19:37  alabad, otra vez, pero… la palabra griega original es </a:t>
            </a:r>
            <a:r>
              <a:rPr lang="es-ES" altLang="en-US" sz="2600" i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aineo</a:t>
            </a:r>
            <a:r>
              <a:rPr lang="es-ES" altLang="en-US" sz="2600" i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(ensalzar, alabar, cantar alabanzas)</a:t>
            </a:r>
          </a:p>
          <a:p>
            <a:pPr marL="1200150" lvl="1" indent="-742950">
              <a:buFontTx/>
              <a:buAutoNum type="alphaUcPeriod"/>
              <a:defRPr/>
            </a:pPr>
            <a:endParaRPr lang="es-ES" altLang="en-US" sz="26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1200150" lvl="1" indent="-742950">
              <a:buFontTx/>
              <a:buAutoNum type="alphaUcPeriod"/>
              <a:defRPr/>
            </a:pPr>
            <a:r>
              <a:rPr lang="es-ES" altLang="en-US" sz="26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Lucas 10:21 alabo, pero…la palabra griega original es </a:t>
            </a:r>
            <a:r>
              <a:rPr lang="es-ES" altLang="en-US" sz="2600" i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exomologeo</a:t>
            </a:r>
            <a:r>
              <a:rPr lang="es-ES" altLang="en-US" sz="2600" i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(confesar, alabar, llegar a un acuerdo, estar totalmente de acuerdo, admitir, decir lo mismo sobre algo, declarar abiertamente con gozo)</a:t>
            </a:r>
          </a:p>
          <a:p>
            <a:pPr marL="1200150" lvl="1" indent="-742950">
              <a:buFontTx/>
              <a:buAutoNum type="alphaUcPeriod"/>
              <a:defRPr/>
            </a:pPr>
            <a:endParaRPr lang="es-ES" altLang="en-US" sz="2600" i="1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1200150" lvl="1" indent="-742950">
              <a:buFontTx/>
              <a:buAutoNum type="alphaUcPeriod"/>
              <a:defRPr/>
            </a:pPr>
            <a:r>
              <a:rPr lang="es-ES" altLang="en-US" sz="26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I Corintios 11:22  alabo, pero la palabra griega original es </a:t>
            </a:r>
            <a:r>
              <a:rPr lang="es-ES" altLang="en-US" sz="2600" i="1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epaineo</a:t>
            </a:r>
            <a:r>
              <a:rPr lang="es-ES" altLang="en-US" sz="2600" i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(alabar, comendar, aplaudir, aprobar, laudar)</a:t>
            </a:r>
            <a:endParaRPr lang="es-ES_tradnl" altLang="en-US" sz="2600" i="1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FF1155DE-7E53-844E-9245-3787D8387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/>
              <a:t>-</a:t>
            </a:r>
            <a:endParaRPr lang="en-US" altLang="en-US"/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9A9B1E87-DCE5-5345-925D-2D6FFEA5D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Clase 2d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Estudio histórico, geográfico, cultural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BDBE9C23-1D24-0545-988D-0B716F826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BC92C625-7595-F340-829A-EE993FDAA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" b="1" dirty="0">
                <a:solidFill>
                  <a:schemeClr val="bg1"/>
                </a:solidFill>
                <a:latin typeface="+mj-lt"/>
              </a:rPr>
              <a:t>Recursos útiles</a:t>
            </a:r>
          </a:p>
          <a:p>
            <a:pPr marL="0" indent="0">
              <a:buFontTx/>
              <a:buNone/>
              <a:defRPr/>
            </a:pPr>
            <a:endParaRPr lang="es-ES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Apps de Google </a:t>
            </a:r>
            <a:r>
              <a:rPr lang="en-US" dirty="0">
                <a:hlinkClick r:id="rId2"/>
              </a:rPr>
              <a:t>https://play.google.com/store/apps/details?id=diccionario.biblico&amp;hl=en_US</a:t>
            </a: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Diccionarios bíblicos </a:t>
            </a:r>
            <a:r>
              <a:rPr lang="en-US" dirty="0">
                <a:hlinkClick r:id="rId3"/>
              </a:rPr>
              <a:t>https://www.bibliatodo.com/Diccionario-biblico</a:t>
            </a: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Comentarios </a:t>
            </a:r>
            <a:r>
              <a:rPr lang="en-US" dirty="0">
                <a:hlinkClick r:id="rId4"/>
              </a:rPr>
              <a:t>https://play.google.com/store/apps/details?id=com.arredgroups.comentariobiblico&amp;hl=en_US</a:t>
            </a: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DF4053CF-8513-7A4A-A109-66F2B8EB8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90CEEFA8-D1E2-8E45-940B-414F8599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" b="1" dirty="0">
                <a:solidFill>
                  <a:schemeClr val="bg1"/>
                </a:solidFill>
                <a:latin typeface="+mj-lt"/>
              </a:rPr>
              <a:t>Recursos útiles</a:t>
            </a:r>
          </a:p>
          <a:p>
            <a:pPr marL="0" indent="0" algn="ctr">
              <a:buFontTx/>
              <a:buNone/>
              <a:defRPr/>
            </a:pPr>
            <a:endParaRPr lang="es-ES" b="1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Fotos </a:t>
            </a:r>
            <a:r>
              <a:rPr lang="es-ES_tradnl" altLang="en-US" dirty="0">
                <a:solidFill>
                  <a:schemeClr val="bg1"/>
                </a:solidFill>
                <a:ea typeface="ＭＳ Ｐゴシック" panose="020B0600070205080204" pitchFamily="34" charset="-128"/>
                <a:hlinkClick r:id="rId2"/>
              </a:rPr>
              <a:t>www.lugaresbiblicos.com</a:t>
            </a:r>
            <a:r>
              <a:rPr lang="es-ES_tradnl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 </a:t>
            </a: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Mapas históricos—google, de muchos lugares bíblicos y tiempos de la historia</a:t>
            </a: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Mapas actuales—mapas de Google</a:t>
            </a: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YouTube—muchos lugares y temas</a:t>
            </a:r>
          </a:p>
          <a:p>
            <a:pPr>
              <a:defRPr/>
            </a:pP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Logos—comentarios, diccionarios, fotos, y 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375E111-621B-E444-BB88-C80093796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D38D223-636F-6549-ABCE-46776BC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 algn="ctr">
              <a:buFontTx/>
              <a:buNone/>
              <a:defRPr/>
            </a:pPr>
            <a:r>
              <a:rPr lang="es-ES" altLang="en-US" sz="3200" b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Cómo usar varios recursos para estudiar un pasaje</a:t>
            </a:r>
          </a:p>
          <a:p>
            <a:pPr lvl="1" algn="ctr">
              <a:buFontTx/>
              <a:buNone/>
              <a:defRPr/>
            </a:pPr>
            <a:endParaRPr lang="es-ES" altLang="en-US" sz="32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lvl="1">
              <a:buFontTx/>
              <a:buNone/>
              <a:defRPr/>
            </a:pPr>
            <a:r>
              <a:rPr lang="es-ES" altLang="en-US" sz="32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Ejemplo:</a:t>
            </a:r>
          </a:p>
          <a:p>
            <a:pPr lvl="1">
              <a:buFontTx/>
              <a:buNone/>
              <a:defRPr/>
            </a:pPr>
            <a:endParaRPr lang="es-ES" altLang="en-US" sz="32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lvl="1">
              <a:buFontTx/>
              <a:buNone/>
              <a:defRPr/>
            </a:pPr>
            <a:r>
              <a:rPr lang="es-ES" altLang="en-US" sz="32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2 Samuel 6:12-23, cuando David lleva el cofre del pacto a Jerusalén, y alaba a Dios con toda su fuerza.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6141F42A-F977-D944-B7B8-DFC0D485F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/>
              <a:t>-</a:t>
            </a:r>
            <a:endParaRPr lang="en-US" altLang="en-US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C86EA3F-0134-534A-BAD3-ECA3B9FB9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52388"/>
            <a:ext cx="9144000" cy="6858001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Clase 2e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Organizar y aplicar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D1339494-C1E2-3A4B-A44F-9DEC1DA1C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/>
              <a:t>-</a:t>
            </a:r>
            <a:endParaRPr lang="en-US" altLang="en-US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DAC17A13-8471-C840-A58C-C0BFBD6E9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52388"/>
            <a:ext cx="9144000" cy="6858001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S_tradnl" altLang="en-US" sz="3600" b="1" dirty="0">
              <a:solidFill>
                <a:schemeClr val="bg1"/>
              </a:solidFill>
              <a:latin typeface="+mj-lt"/>
            </a:endParaRPr>
          </a:p>
          <a:p>
            <a:pPr>
              <a:buFontTx/>
              <a:buAutoNum type="arabicPeriod"/>
              <a:defRPr/>
            </a:pPr>
            <a:r>
              <a:rPr lang="es-ES_tradnl" altLang="en-US" sz="3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Organizar</a:t>
            </a:r>
            <a:r>
              <a:rPr lang="es-ES_tradnl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lo que encontraron, por principios en general, por periodo cronológico, por autor, por libro, o por género de literatura.</a:t>
            </a:r>
          </a:p>
          <a:p>
            <a:pPr>
              <a:buFontTx/>
              <a:buAutoNum type="arabicPeriod"/>
              <a:defRPr/>
            </a:pPr>
            <a:endParaRPr lang="en-US" altLang="en-US" sz="36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  <a:defRPr/>
            </a:pPr>
            <a:r>
              <a:rPr lang="es-ES_tradnl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Sacar </a:t>
            </a:r>
            <a:r>
              <a:rPr lang="es-ES_tradnl" altLang="en-US" sz="3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conclusiones o principios generales</a:t>
            </a:r>
            <a:r>
              <a:rPr lang="es-ES_tradnl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resumiendo el estudio.</a:t>
            </a:r>
          </a:p>
          <a:p>
            <a:pPr>
              <a:buFontTx/>
              <a:buAutoNum type="arabicPeriod"/>
              <a:defRPr/>
            </a:pPr>
            <a:endParaRPr lang="es-ES_tradnl" altLang="en-US" sz="36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  <a:defRPr/>
            </a:pPr>
            <a:r>
              <a:rPr lang="es-ES_tradnl" altLang="en-US" sz="3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Aplicarlo</a:t>
            </a:r>
            <a:r>
              <a:rPr lang="es-ES_tradnl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en el contexto de uno mismo, sea personal o la iglesia.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3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000A224E-CFBF-1543-8574-3278A7203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/>
              <a:t>-</a:t>
            </a:r>
            <a:endParaRPr lang="en-US" altLang="en-US"/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34D52986-E094-8340-9E3A-425C26C27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S_tradnl" altLang="en-US" sz="5400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Clase 2a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5400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dirty="0">
                <a:solidFill>
                  <a:schemeClr val="bg1"/>
                </a:solidFill>
                <a:latin typeface="+mj-lt"/>
              </a:rPr>
              <a:t>¿Qué es una teología de algo?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83568A7E-5512-764B-8F16-9FDF7C4C0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CED84A3-7428-E640-90C4-3B60CCA94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 algn="ctr">
              <a:buFontTx/>
              <a:buNone/>
            </a:pPr>
            <a:r>
              <a:rPr lang="es-ES" altLang="en-US" sz="3600" b="1">
                <a:solidFill>
                  <a:schemeClr val="bg1"/>
                </a:solidFill>
                <a:ea typeface="ＭＳ Ｐゴシック" panose="020B0600070205080204" pitchFamily="34" charset="-128"/>
              </a:rPr>
              <a:t>Cómo organizar la investigación</a:t>
            </a:r>
          </a:p>
          <a:p>
            <a:pPr lvl="1" algn="ctr">
              <a:buFontTx/>
              <a:buNone/>
            </a:pPr>
            <a:r>
              <a:rPr lang="es-ES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Resumen de alabanza—Austin</a:t>
            </a:r>
          </a:p>
          <a:p>
            <a:pPr lvl="1" algn="ctr">
              <a:buFontTx/>
              <a:buNone/>
            </a:pPr>
            <a:endParaRPr lang="es-ES" altLang="en-US" sz="36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lvl="1">
              <a:buFontTx/>
              <a:buAutoNum type="arabicPeriod"/>
            </a:pPr>
            <a:r>
              <a:rPr lang="es-ES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Alabarle a Dios por sus atributos</a:t>
            </a:r>
          </a:p>
          <a:p>
            <a:pPr lvl="1">
              <a:buFontTx/>
              <a:buAutoNum type="arabicPeriod"/>
            </a:pPr>
            <a:r>
              <a:rPr lang="es-ES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Alabar a Dios por sus obras</a:t>
            </a:r>
            <a:endParaRPr lang="es-ES_tradnl" altLang="en-US" sz="36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lvl="1">
              <a:buFontTx/>
              <a:buAutoNum type="arabicPeriod"/>
            </a:pPr>
            <a:r>
              <a:rPr lang="es-ES_tradnl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Cómo alabarle (miren la sección acerca de las palabras originales)</a:t>
            </a:r>
          </a:p>
          <a:p>
            <a:pPr lvl="1">
              <a:buFontTx/>
              <a:buAutoNum type="arabicPeriod"/>
            </a:pPr>
            <a:r>
              <a:rPr lang="es-ES_tradnl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Cuándo alabarle</a:t>
            </a:r>
          </a:p>
          <a:p>
            <a:pPr lvl="1">
              <a:buFontTx/>
              <a:buAutoNum type="arabicPeriod"/>
            </a:pPr>
            <a:r>
              <a:rPr lang="es-ES_tradnl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Dónde adorarle</a:t>
            </a:r>
          </a:p>
          <a:p>
            <a:pPr lvl="1">
              <a:buFontTx/>
              <a:buAutoNum type="arabicPeriod"/>
            </a:pPr>
            <a:r>
              <a:rPr lang="es-ES_tradnl" altLang="en-US" sz="3600">
                <a:solidFill>
                  <a:schemeClr val="bg1"/>
                </a:solidFill>
                <a:ea typeface="ＭＳ Ｐゴシック" panose="020B0600070205080204" pitchFamily="34" charset="-128"/>
              </a:rPr>
              <a:t>Quiénes le alaban</a:t>
            </a:r>
            <a:endParaRPr lang="es-ES" altLang="en-US" sz="360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2022C424-752E-114B-BDA1-5067B1EEB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4F437C8-7DED-AE4E-A1B3-74A6B418D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lvl="1" algn="ctr">
              <a:buFontTx/>
              <a:buNone/>
            </a:pPr>
            <a:r>
              <a:rPr lang="es-ES_tradnl" altLang="en-US" sz="3200" b="1">
                <a:solidFill>
                  <a:schemeClr val="bg1"/>
                </a:solidFill>
                <a:ea typeface="ＭＳ Ｐゴシック" panose="020B0600070205080204" pitchFamily="34" charset="-128"/>
              </a:rPr>
              <a:t>Conclusiones y aplicaciones</a:t>
            </a:r>
          </a:p>
          <a:p>
            <a:pPr lvl="1" algn="ctr">
              <a:buFontTx/>
              <a:buNone/>
            </a:pPr>
            <a:endParaRPr lang="es-ES_tradnl" altLang="en-US" sz="32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lvl="1">
              <a:buFontTx/>
              <a:buAutoNum type="arabicPeriod"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El enfoque de la alabanza es Dios, Cristo, y el Espíritu.</a:t>
            </a:r>
          </a:p>
          <a:p>
            <a:pPr lvl="1">
              <a:buFontTx/>
              <a:buAutoNum type="arabicPeriod"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Debemos alabar a Dios por quien es y lo que ha hecho en el pasado, el presente, y el futuro.</a:t>
            </a:r>
          </a:p>
          <a:p>
            <a:pPr lvl="1">
              <a:buFontTx/>
              <a:buAutoNum type="arabicPeriod"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Podemos expandir mucho el contenido de nuestra alabanza—había 34 motivos diferentes de alabarle solo en el estudio de esta palabra alabanza!  </a:t>
            </a:r>
          </a:p>
          <a:p>
            <a:pPr lvl="1">
              <a:buFontTx/>
              <a:buNone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9276BC3D-6E8E-7D45-89DC-274094C6F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59819F-2F87-B045-8B5A-816142424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marL="457200" lvl="1" indent="0">
              <a:buFontTx/>
              <a:buNone/>
            </a:pPr>
            <a:endParaRPr lang="es-ES_tradnl" altLang="en-US" sz="32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FontTx/>
              <a:buNone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4. Podemos variar mucho cómo alabamos</a:t>
            </a:r>
          </a:p>
          <a:p>
            <a:pPr marL="1371600" lvl="2" indent="-514350">
              <a:buFontTx/>
              <a:buAutoNum type="alphaLcPeriod"/>
            </a:pPr>
            <a:r>
              <a:rPr lang="es-ES_tradnl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Con el cuerpo de diferentes formas</a:t>
            </a:r>
          </a:p>
          <a:p>
            <a:pPr marL="1371600" lvl="2" indent="-514350">
              <a:buFontTx/>
              <a:buAutoNum type="alphaLcPeriod"/>
            </a:pPr>
            <a:r>
              <a:rPr lang="es-ES_tradnl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Con emociones</a:t>
            </a:r>
          </a:p>
          <a:p>
            <a:pPr marL="1371600" lvl="2" indent="-514350">
              <a:buFontTx/>
              <a:buAutoNum type="alphaLcPeriod"/>
            </a:pPr>
            <a:r>
              <a:rPr lang="es-ES_tradnl" altLang="en-US" sz="2800">
                <a:solidFill>
                  <a:schemeClr val="bg1"/>
                </a:solidFill>
                <a:ea typeface="ＭＳ Ｐゴシック" panose="020B0600070205080204" pitchFamily="34" charset="-128"/>
              </a:rPr>
              <a:t>Con la mente</a:t>
            </a:r>
          </a:p>
          <a:p>
            <a:pPr marL="457200" lvl="1" indent="0">
              <a:buFontTx/>
              <a:buNone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5. Alabar debe ser un hábito diario</a:t>
            </a:r>
          </a:p>
          <a:p>
            <a:pPr marL="457200" lvl="1" indent="0">
              <a:buFontTx/>
              <a:buNone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6. La alabanza debería impactar nuestra vida, 	la de la iglesia, y el mundo mismo</a:t>
            </a:r>
          </a:p>
          <a:p>
            <a:pPr marL="457200" lvl="1" indent="0">
              <a:buFontTx/>
              <a:buNone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7. Biblicamente, hay mucha flexibilidad en lo 	que podemos hacer.</a:t>
            </a:r>
          </a:p>
          <a:p>
            <a:pPr marL="457200" lvl="1" indent="0">
              <a:buFontTx/>
              <a:buNone/>
            </a:pPr>
            <a:endParaRPr lang="es-ES_tradnl" altLang="en-US" sz="32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FontTx/>
              <a:buAutoNum type="alphaLcPeriod"/>
            </a:pPr>
            <a:endParaRPr lang="es-ES_tradnl" altLang="en-US" sz="32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FontTx/>
              <a:buAutoNum type="arabicPeriod"/>
            </a:pPr>
            <a:endParaRPr lang="es-ES_tradnl" altLang="en-US" sz="32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FontTx/>
              <a:buNone/>
            </a:pPr>
            <a:r>
              <a:rPr lang="es-ES_tradnl" altLang="en-US" sz="3200">
                <a:solidFill>
                  <a:schemeClr val="bg1"/>
                </a:solidFill>
                <a:ea typeface="ＭＳ Ｐゴシック" panose="020B0600070205080204" pitchFamily="34" charset="-128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226172D-4652-AC4A-A23D-188B6C799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CD5AAA0-FCEB-F344-B353-E578E74FF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>
              <a:buFontTx/>
              <a:buNone/>
              <a:defRPr/>
            </a:pP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Cómo hacer una teología bíblica</a:t>
            </a:r>
            <a:endParaRPr lang="en-US" altLang="en-US" sz="24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  <a:defRPr/>
            </a:pPr>
            <a:endParaRPr lang="es-ES_tradnl" altLang="en-US" sz="16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  <a:defRPr/>
            </a:pP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Buscar los </a:t>
            </a: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pasajes</a:t>
            </a: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que tienen que ver con el tema en toda la biblia.  (concordancia)</a:t>
            </a:r>
          </a:p>
          <a:p>
            <a:pPr>
              <a:buFontTx/>
              <a:buAutoNum type="arabicPeriod"/>
              <a:defRPr/>
            </a:pP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Buscar las </a:t>
            </a: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palabras claves </a:t>
            </a: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para la adoración en griego y en hebreo</a:t>
            </a:r>
          </a:p>
          <a:p>
            <a:pPr>
              <a:buFontTx/>
              <a:buAutoNum type="arabicPeriod"/>
              <a:defRPr/>
            </a:pP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Consultar otros recursos básicos acerca del tema, como el </a:t>
            </a: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diccionario bíblico </a:t>
            </a:r>
            <a:r>
              <a:rPr lang="es-ES_tradnl" altLang="en-US" sz="2400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o </a:t>
            </a: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comentarios</a:t>
            </a: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. </a:t>
            </a:r>
          </a:p>
          <a:p>
            <a:pPr>
              <a:buFontTx/>
              <a:buAutoNum type="arabicPeriod"/>
              <a:defRPr/>
            </a:pP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Estudio del contexto </a:t>
            </a: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histórico y cultural-</a:t>
            </a: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-¿permanente o temporal?</a:t>
            </a:r>
            <a:endParaRPr lang="en-US" altLang="en-US" sz="24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  <a:defRPr/>
            </a:pP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Organizar</a:t>
            </a: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lo que encontraron, por principios en general, por periodo cronológico, por autor, por libro, o por género de literatura.</a:t>
            </a:r>
            <a:endParaRPr lang="en-US" altLang="en-US" sz="24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  <a:defRPr/>
            </a:pP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Sacar </a:t>
            </a: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conclusiones o principios generales</a:t>
            </a: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, resumiendo el estudio.</a:t>
            </a:r>
          </a:p>
          <a:p>
            <a:pPr>
              <a:buFontTx/>
              <a:buAutoNum type="arabicPeriod"/>
              <a:defRPr/>
            </a:pPr>
            <a:r>
              <a:rPr lang="es-ES_tradnl" altLang="en-US" sz="2400" b="1" dirty="0">
                <a:solidFill>
                  <a:srgbClr val="FFFF00"/>
                </a:solidFill>
                <a:latin typeface="+mj-lt"/>
                <a:ea typeface="ＭＳ Ｐゴシック" panose="020B0600070205080204" pitchFamily="34" charset="-128"/>
              </a:rPr>
              <a:t>Aplicarlo</a:t>
            </a:r>
            <a:r>
              <a:rPr lang="es-ES_tradnl" altLang="en-US" sz="24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en el contexto de uno, sea personal o la iglesia.</a:t>
            </a:r>
          </a:p>
          <a:p>
            <a:pPr>
              <a:buFontTx/>
              <a:buAutoNum type="arabicPeriod"/>
              <a:defRPr/>
            </a:pPr>
            <a:endParaRPr lang="en-US" altLang="en-US" sz="24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D78726F-2B0D-2345-B918-1E4EB1353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/>
              <a:t>-</a:t>
            </a:r>
            <a:endParaRPr lang="en-US" altLang="en-US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F9B12AB-1CFF-A34B-98C9-A90944167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Clase 2b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Cómo buscar pasajes y resaltar lo importante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CB7E9A5-A495-A94B-AC9E-B20BC09B9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8D7621C-561B-8D47-9521-5C838B137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marL="457200" lvl="1" indent="0" algn="ctr">
              <a:buFontTx/>
              <a:buNone/>
              <a:defRPr/>
            </a:pPr>
            <a:r>
              <a:rPr lang="es-ES_tradnl" altLang="en-US" b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¿Qué es una concordancia?</a:t>
            </a:r>
          </a:p>
          <a:p>
            <a:pPr marL="457200" lvl="1" indent="0">
              <a:buFontTx/>
              <a:buNone/>
              <a:defRPr/>
            </a:pP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457200" lvl="1" indent="0">
              <a:buFontTx/>
              <a:buNone/>
              <a:defRPr/>
            </a:pPr>
            <a:r>
              <a:rPr lang="es-ES_tradnl" altLang="en-US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Bibliatodo</a:t>
            </a: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-- </a:t>
            </a:r>
            <a:r>
              <a:rPr lang="en-US" dirty="0">
                <a:latin typeface="+mj-lt"/>
                <a:hlinkClick r:id="rId2"/>
              </a:rPr>
              <a:t>https://www.bibliatodo.com/concordancia-biblica</a:t>
            </a:r>
            <a:endParaRPr lang="en-US" dirty="0">
              <a:latin typeface="+mj-lt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es-ES_tradnl" altLang="en-US" sz="28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I Sam. 1:3  …y ofrecer sacrificios</a:t>
            </a:r>
          </a:p>
          <a:p>
            <a:pPr marL="0" indent="0">
              <a:buFontTx/>
              <a:buNone/>
              <a:defRPr/>
            </a:pPr>
            <a:r>
              <a:rPr lang="es-ES_tradnl" altLang="en-US" sz="28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	Gen. 22:5   adorar, (sacrificio implicado)</a:t>
            </a:r>
          </a:p>
          <a:p>
            <a:pPr marL="0" indent="0">
              <a:buFontTx/>
              <a:buNone/>
              <a:defRPr/>
            </a:pPr>
            <a:r>
              <a:rPr lang="es-ES_tradnl" altLang="en-US" sz="28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	Hechos 24:11 adorar (votos incluidos)</a:t>
            </a:r>
          </a:p>
          <a:p>
            <a:pPr marL="0" indent="0">
              <a:buFontTx/>
              <a:buNone/>
              <a:defRPr/>
            </a:pPr>
            <a:r>
              <a:rPr lang="es-ES_tradnl" altLang="en-US" sz="28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2 Sam. 15:32  dónde adoró </a:t>
            </a:r>
          </a:p>
          <a:p>
            <a:pPr marL="0" indent="0">
              <a:buFontTx/>
              <a:buNone/>
              <a:defRPr/>
            </a:pPr>
            <a:r>
              <a:rPr lang="es-ES_tradnl" altLang="en-US" sz="28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1 Reyes 12:30  adorar a un dios falso (y Ex. 32:8)</a:t>
            </a:r>
          </a:p>
          <a:p>
            <a:pPr marL="0" indent="0">
              <a:buFontTx/>
              <a:buNone/>
              <a:defRPr/>
            </a:pPr>
            <a:r>
              <a:rPr lang="es-ES_tradnl" altLang="en-US" sz="28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2 Reyes 17:31  adorar sacrificando a sus hijos</a:t>
            </a:r>
          </a:p>
          <a:p>
            <a:pPr marL="0" indent="0">
              <a:buFontTx/>
              <a:buNone/>
              <a:defRPr/>
            </a:pPr>
            <a:r>
              <a:rPr lang="es-ES_tradnl" altLang="en-US" sz="2800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Zac</a:t>
            </a:r>
            <a:r>
              <a:rPr lang="es-ES_tradnl" altLang="en-US" sz="28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. 14:17 resultados de no adorar</a:t>
            </a:r>
          </a:p>
          <a:p>
            <a:pPr>
              <a:buFontTx/>
              <a:buAutoNum type="arabicPeriod"/>
              <a:defRPr/>
            </a:pPr>
            <a:endParaRPr lang="en-US" sz="2800" dirty="0">
              <a:latin typeface="+mj-lt"/>
            </a:endParaRPr>
          </a:p>
          <a:p>
            <a:pPr marL="0" indent="0">
              <a:buFontTx/>
              <a:buNone/>
              <a:defRPr/>
            </a:pPr>
            <a:endParaRPr lang="en-US" altLang="en-US" sz="28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E3C67CEB-3A0A-564E-8540-FDA2CA5FC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44ABC5-3B93-874F-8E95-B382CD518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_tradnl" altLang="en-US" b="1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¿Cómo usar la concordancia de Logos?</a:t>
            </a:r>
          </a:p>
          <a:p>
            <a:pPr marL="0" indent="0">
              <a:buFontTx/>
              <a:buNone/>
              <a:defRPr/>
            </a:pPr>
            <a:endParaRPr lang="es-ES_tradnl" altLang="en-US" b="1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s-ES_tradnl" altLang="en-US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Exodo</a:t>
            </a: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4:31  Adorar como respuesta de acción a Dios.</a:t>
            </a:r>
          </a:p>
          <a:p>
            <a:pPr marL="0" indent="0">
              <a:buFontTx/>
              <a:buNone/>
              <a:defRPr/>
            </a:pPr>
            <a:r>
              <a:rPr lang="es-ES_tradnl" altLang="en-US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Exodo</a:t>
            </a: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34:8  se inclina (posición de adoración, también </a:t>
            </a:r>
            <a:r>
              <a:rPr lang="es-ES_tradnl" altLang="en-US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Apoc</a:t>
            </a: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. 5:14 y otros)</a:t>
            </a:r>
          </a:p>
          <a:p>
            <a:pPr marL="0" indent="0">
              <a:buFontTx/>
              <a:buNone/>
              <a:defRPr/>
            </a:pPr>
            <a:r>
              <a:rPr lang="es-ES_tradnl" altLang="en-US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Deut</a:t>
            </a: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. 26:10  adoración con ofrenda (primicias)</a:t>
            </a:r>
          </a:p>
          <a:p>
            <a:pPr marL="0" indent="0">
              <a:buFontTx/>
              <a:buNone/>
              <a:defRPr/>
            </a:pP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2 Samuel 12:20  David adora después de una pérdida</a:t>
            </a:r>
          </a:p>
          <a:p>
            <a:pPr marL="0" indent="0">
              <a:buFontTx/>
              <a:buNone/>
              <a:defRPr/>
            </a:pPr>
            <a:r>
              <a:rPr lang="es-ES_tradnl" altLang="en-US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Hechos 16:14  Lidia “adoraba a Dios”… descripción de vida?</a:t>
            </a:r>
          </a:p>
          <a:p>
            <a:pPr marL="0" indent="0">
              <a:buFontTx/>
              <a:buNone/>
              <a:defRPr/>
            </a:pP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  <a:defRPr/>
            </a:pP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>
              <a:buFontTx/>
              <a:buAutoNum type="arabicPeriod"/>
              <a:defRPr/>
            </a:pPr>
            <a:endParaRPr lang="es-ES_tradnl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  <a:p>
            <a:pPr marL="914400" lvl="1" indent="-514350">
              <a:defRPr/>
            </a:pPr>
            <a:endParaRPr lang="en-US" altLang="en-US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3B15A30-8254-CF40-9AB7-0DCCE3234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/>
              <a:t>-</a:t>
            </a:r>
            <a:endParaRPr lang="en-US" altLang="en-US"/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26E49401-DC50-3E4C-856B-2E08D3CD3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Clase 2c</a:t>
            </a:r>
          </a:p>
          <a:p>
            <a:pPr algn="ctr" eaLnBrk="1" hangingPunct="1">
              <a:buFontTx/>
              <a:buNone/>
              <a:defRPr/>
            </a:pPr>
            <a:endParaRPr lang="es-ES_tradnl" altLang="en-US" sz="5400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s-ES_tradnl" altLang="en-US" sz="5400" b="1" dirty="0">
                <a:solidFill>
                  <a:schemeClr val="bg1"/>
                </a:solidFill>
                <a:latin typeface="+mj-lt"/>
              </a:rPr>
              <a:t>Cómo estudiar palabras claves en los idiomas de hebreo y griego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00841897-B969-7E4D-BDBF-92794FCB4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92DFE0-B8C1-8344-8D52-36398378C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" sz="2200" b="1" dirty="0">
                <a:solidFill>
                  <a:schemeClr val="bg1"/>
                </a:solidFill>
                <a:latin typeface="+mj-lt"/>
              </a:rPr>
              <a:t>Recursos del estudio y el uso de los idiomas bíblicos</a:t>
            </a:r>
          </a:p>
          <a:p>
            <a:pPr marL="0" indent="0">
              <a:buFontTx/>
              <a:buNone/>
              <a:defRPr/>
            </a:pPr>
            <a:endParaRPr lang="es-ES" sz="2200" dirty="0">
              <a:solidFill>
                <a:schemeClr val="bg1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es-ES" sz="2200" b="1" dirty="0">
                <a:solidFill>
                  <a:schemeClr val="bg1"/>
                </a:solidFill>
                <a:latin typeface="+mj-lt"/>
              </a:rPr>
              <a:t>Ambos </a:t>
            </a:r>
          </a:p>
          <a:p>
            <a:pPr>
              <a:defRPr/>
            </a:pPr>
            <a:r>
              <a:rPr lang="es-ES" sz="2200" dirty="0">
                <a:solidFill>
                  <a:srgbClr val="FFFF00"/>
                </a:solidFill>
                <a:latin typeface="+mj-lt"/>
              </a:rPr>
              <a:t>Biblia paralela  </a:t>
            </a:r>
            <a:r>
              <a:rPr lang="en-US" sz="2400" dirty="0">
                <a:latin typeface="+mj-lt"/>
                <a:hlinkClick r:id="rId2"/>
              </a:rPr>
              <a:t>https://bibliaparalela.com/rvs/genesis/1.htm</a:t>
            </a:r>
            <a:endParaRPr lang="en-US" sz="2400" dirty="0">
              <a:latin typeface="+mj-lt"/>
            </a:endParaRPr>
          </a:p>
          <a:p>
            <a:pPr>
              <a:defRPr/>
            </a:pPr>
            <a:r>
              <a:rPr lang="es-ES" sz="2200" dirty="0">
                <a:solidFill>
                  <a:srgbClr val="FFFF00"/>
                </a:solidFill>
                <a:latin typeface="+mj-lt"/>
              </a:rPr>
              <a:t>Software de Logos</a:t>
            </a:r>
            <a:r>
              <a:rPr lang="es-ES" sz="2200" dirty="0">
                <a:solidFill>
                  <a:schemeClr val="bg1"/>
                </a:solidFill>
                <a:latin typeface="+mj-lt"/>
              </a:rPr>
              <a:t>, que tiene varias herramientas para hebreo y griego—muy útil a la hora de definir y traducir.  </a:t>
            </a:r>
            <a:r>
              <a:rPr lang="es-ES" sz="2200" dirty="0">
                <a:solidFill>
                  <a:schemeClr val="bg1"/>
                </a:solidFill>
                <a:latin typeface="+mj-lt"/>
                <a:hlinkClick r:id="rId3"/>
              </a:rPr>
              <a:t>www.logos.com</a:t>
            </a:r>
            <a:r>
              <a:rPr lang="es-ES" sz="220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s-ES" sz="2200" dirty="0">
                <a:solidFill>
                  <a:srgbClr val="FFFF00"/>
                </a:solidFill>
                <a:latin typeface="+mj-lt"/>
              </a:rPr>
              <a:t>Concordancia </a:t>
            </a:r>
            <a:r>
              <a:rPr lang="es-ES" sz="2200" dirty="0" err="1">
                <a:solidFill>
                  <a:srgbClr val="FFFF00"/>
                </a:solidFill>
                <a:latin typeface="+mj-lt"/>
              </a:rPr>
              <a:t>Strong</a:t>
            </a:r>
            <a:r>
              <a:rPr lang="es-ES" sz="2200" dirty="0">
                <a:solidFill>
                  <a:srgbClr val="FFFF00"/>
                </a:solidFill>
                <a:latin typeface="+mj-lt"/>
              </a:rPr>
              <a:t>   </a:t>
            </a:r>
            <a:r>
              <a:rPr lang="en-US" sz="2200" dirty="0">
                <a:latin typeface="+mj-lt"/>
                <a:hlinkClick r:id="rId4"/>
              </a:rPr>
              <a:t>http://hopeinjesus.com.au/wp-content/uploads/2014/02/Concordancia-Biblica-Strong-No.-4.pdf</a:t>
            </a:r>
            <a:endParaRPr lang="es-ES" sz="2200" dirty="0">
              <a:solidFill>
                <a:schemeClr val="bg1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es-ES" sz="2200" b="1" dirty="0">
                <a:solidFill>
                  <a:schemeClr val="bg1"/>
                </a:solidFill>
                <a:latin typeface="+mj-lt"/>
              </a:rPr>
              <a:t>Griego (NT)</a:t>
            </a:r>
          </a:p>
          <a:p>
            <a:pPr>
              <a:defRPr/>
            </a:pPr>
            <a:r>
              <a:rPr lang="es-ES" sz="2200" dirty="0">
                <a:solidFill>
                  <a:srgbClr val="FFFF00"/>
                </a:solidFill>
                <a:latin typeface="+mj-lt"/>
              </a:rPr>
              <a:t>Texto griego del NT </a:t>
            </a:r>
            <a:r>
              <a:rPr lang="en-US" sz="2200" dirty="0">
                <a:latin typeface="+mj-lt"/>
                <a:hlinkClick r:id="rId5"/>
              </a:rPr>
              <a:t>https://biblehub.com/lexicon/matthew/1-1.htm</a:t>
            </a:r>
            <a:endParaRPr lang="es-ES" sz="22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s-ES" sz="2200" dirty="0">
                <a:solidFill>
                  <a:srgbClr val="FFFF00"/>
                </a:solidFill>
                <a:latin typeface="+mj-lt"/>
              </a:rPr>
              <a:t>El léxico griego-español </a:t>
            </a:r>
            <a:r>
              <a:rPr lang="es-ES" sz="2200" dirty="0">
                <a:solidFill>
                  <a:schemeClr val="bg1"/>
                </a:solidFill>
                <a:latin typeface="+mj-lt"/>
              </a:rPr>
              <a:t>para descargar en PDF, Kindle, </a:t>
            </a:r>
            <a:r>
              <a:rPr lang="es-ES" sz="2200" dirty="0" err="1">
                <a:solidFill>
                  <a:schemeClr val="bg1"/>
                </a:solidFill>
                <a:latin typeface="+mj-lt"/>
              </a:rPr>
              <a:t>Epub</a:t>
            </a:r>
            <a:r>
              <a:rPr lang="es-ES" sz="2200" dirty="0">
                <a:solidFill>
                  <a:schemeClr val="bg1"/>
                </a:solidFill>
                <a:latin typeface="+mj-lt"/>
              </a:rPr>
              <a:t>, o texto completo </a:t>
            </a:r>
            <a:r>
              <a:rPr lang="en-US" sz="2200" dirty="0">
                <a:latin typeface="+mj-lt"/>
                <a:hlinkClick r:id="rId6"/>
              </a:rPr>
              <a:t>https://archive.org/details/LexicoGriegoEspanol</a:t>
            </a:r>
            <a:endParaRPr lang="es-ES" sz="2200" dirty="0">
              <a:solidFill>
                <a:schemeClr val="bg1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endParaRPr lang="es-ES" sz="2200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es-ES" sz="2200" b="1" dirty="0">
                <a:solidFill>
                  <a:schemeClr val="bg1"/>
                </a:solidFill>
                <a:latin typeface="+mj-lt"/>
              </a:rPr>
              <a:t>Hebreo (AT)</a:t>
            </a:r>
          </a:p>
          <a:p>
            <a:pPr>
              <a:defRPr/>
            </a:pPr>
            <a:r>
              <a:rPr lang="es-ES" sz="2200" dirty="0">
                <a:solidFill>
                  <a:srgbClr val="FFFF00"/>
                </a:solidFill>
                <a:latin typeface="+mj-lt"/>
              </a:rPr>
              <a:t>Texto hebreo del AT </a:t>
            </a:r>
            <a:r>
              <a:rPr lang="en-US" sz="2200" dirty="0">
                <a:latin typeface="+mj-lt"/>
                <a:hlinkClick r:id="rId7"/>
              </a:rPr>
              <a:t>https://biblehub.com/lexicon/genesis/1-1.htm</a:t>
            </a:r>
            <a:endParaRPr lang="es-ES" sz="22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2200" dirty="0" err="1">
                <a:solidFill>
                  <a:srgbClr val="FFFF00"/>
                </a:solidFill>
                <a:latin typeface="+mj-lt"/>
              </a:rPr>
              <a:t>Léxico</a:t>
            </a:r>
            <a:r>
              <a:rPr lang="en-US" sz="2200" dirty="0">
                <a:solidFill>
                  <a:srgbClr val="FFFF00"/>
                </a:solidFill>
                <a:latin typeface="+mj-lt"/>
              </a:rPr>
              <a:t> Brown-Driver-Briggs</a:t>
            </a:r>
            <a:r>
              <a:rPr lang="en-US" sz="22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2200" dirty="0">
                <a:solidFill>
                  <a:schemeClr val="bg1"/>
                </a:solidFill>
                <a:latin typeface="+mj-lt"/>
                <a:hlinkClick r:id="rId8"/>
              </a:rPr>
              <a:t>https://biblehub.com/bdb/1.htm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s-ES" sz="2200" dirty="0">
                <a:solidFill>
                  <a:srgbClr val="FFFF00"/>
                </a:solidFill>
                <a:latin typeface="+mj-lt"/>
              </a:rPr>
              <a:t>Interlineal bíblico. </a:t>
            </a:r>
            <a:r>
              <a:rPr lang="es-ES" sz="2200" dirty="0">
                <a:solidFill>
                  <a:schemeClr val="bg1"/>
                </a:solidFill>
                <a:latin typeface="+mj-lt"/>
              </a:rPr>
              <a:t>Ver biblia paralela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E53A05F9-31E1-9C45-A88D-D3A032434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>
                <a:ea typeface="ＭＳ Ｐゴシック" panose="020B0600070205080204" pitchFamily="34" charset="-128"/>
              </a:rPr>
              <a:t>-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F483516-222B-6D48-B22E-624E4DD8D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66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s-ES_tradnl" altLang="en-US" sz="2600" b="1">
                <a:solidFill>
                  <a:schemeClr val="bg1"/>
                </a:solidFill>
                <a:ea typeface="ＭＳ Ｐゴシック" panose="020B0600070205080204" pitchFamily="34" charset="-128"/>
              </a:rPr>
              <a:t>Buscar las palabras claves para la alabanza y adoración en griego y en hebreo </a:t>
            </a:r>
          </a:p>
          <a:p>
            <a:pPr algn="ctr">
              <a:buFontTx/>
              <a:buNone/>
            </a:pPr>
            <a:endParaRPr lang="es-ES_tradnl" altLang="en-US" sz="260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914400" lvl="1" indent="-514350">
              <a:buFontTx/>
              <a:buAutoNum type="alphaUcPeriod"/>
            </a:pP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Elige un </a:t>
            </a:r>
            <a:r>
              <a:rPr lang="es-ES_tradnl" altLang="en-US" sz="2600">
                <a:solidFill>
                  <a:srgbClr val="FFFF00"/>
                </a:solidFill>
                <a:ea typeface="ＭＳ Ｐゴシック" panose="020B0600070205080204" pitchFamily="34" charset="-128"/>
              </a:rPr>
              <a:t>pasaje</a:t>
            </a: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 que encontraron con la concordancia, y la palabra que tiene que ver con la alabanza y adoración.</a:t>
            </a:r>
          </a:p>
          <a:p>
            <a:pPr marL="914400" lvl="1" indent="-514350">
              <a:buFontTx/>
              <a:buAutoNum type="alphaUcPeriod"/>
            </a:pP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Luego usar la </a:t>
            </a:r>
            <a:r>
              <a:rPr lang="es-ES_tradnl" altLang="en-US" sz="2600">
                <a:solidFill>
                  <a:srgbClr val="FFFF00"/>
                </a:solidFill>
                <a:ea typeface="ＭＳ Ｐゴシック" panose="020B0600070205080204" pitchFamily="34" charset="-128"/>
              </a:rPr>
              <a:t>interlineal</a:t>
            </a: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 al hebreo o el griego para ver las palabras originales detrás de la palabra en español</a:t>
            </a:r>
          </a:p>
          <a:p>
            <a:pPr marL="914400" lvl="1" indent="-514350">
              <a:buFontTx/>
              <a:buAutoNum type="alphaUcPeriod"/>
            </a:pP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Luego hacer el </a:t>
            </a:r>
            <a:r>
              <a:rPr lang="es-ES_tradnl" altLang="en-US" sz="2600">
                <a:solidFill>
                  <a:srgbClr val="FFFF00"/>
                </a:solidFill>
                <a:ea typeface="ＭＳ Ｐゴシック" panose="020B0600070205080204" pitchFamily="34" charset="-128"/>
              </a:rPr>
              <a:t>estudio</a:t>
            </a: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 de la palabra original en hebreo o griego</a:t>
            </a:r>
          </a:p>
          <a:p>
            <a:pPr marL="1257300" lvl="2" indent="-457200">
              <a:buFontTx/>
              <a:buAutoNum type="arabicPeriod"/>
            </a:pP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En la concordancia Strong </a:t>
            </a:r>
          </a:p>
          <a:p>
            <a:pPr marL="1257300" lvl="2" indent="-457200">
              <a:buFontTx/>
              <a:buAutoNum type="arabicPeriod"/>
            </a:pP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En léxicos.</a:t>
            </a:r>
          </a:p>
          <a:p>
            <a:pPr marL="914400" lvl="1" indent="-514350">
              <a:buFontTx/>
              <a:buAutoNum type="alphaUcPeriod"/>
            </a:pPr>
            <a:r>
              <a:rPr lang="es-ES_tradnl" altLang="en-US" sz="2600">
                <a:solidFill>
                  <a:srgbClr val="FFFF00"/>
                </a:solidFill>
                <a:ea typeface="ＭＳ Ｐゴシック" panose="020B0600070205080204" pitchFamily="34" charset="-128"/>
              </a:rPr>
              <a:t>Anotar</a:t>
            </a:r>
            <a:r>
              <a:rPr lang="es-ES_tradnl" altLang="en-US" sz="2600">
                <a:solidFill>
                  <a:schemeClr val="bg1"/>
                </a:solidFill>
                <a:ea typeface="ＭＳ Ｐゴシック" panose="020B0600070205080204" pitchFamily="34" charset="-128"/>
              </a:rPr>
              <a:t> lo que encuentra, organizando lo que encuentra por la palabra original en hebreo o griego</a:t>
            </a:r>
            <a:endParaRPr lang="en-US" altLang="en-US" sz="260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52660</TotalTime>
  <Words>1253</Words>
  <Application>Microsoft Macintosh PowerPoint</Application>
  <PresentationFormat>On-screen Show (4:3)</PresentationFormat>
  <Paragraphs>177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ＭＳ Ｐゴシック</vt:lpstr>
      <vt:lpstr>Default Design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  <vt:lpstr>-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Armando A. Alaniz</dc:creator>
  <cp:lastModifiedBy>Stephen Austin</cp:lastModifiedBy>
  <cp:revision>378</cp:revision>
  <dcterms:created xsi:type="dcterms:W3CDTF">2006-04-10T23:08:46Z</dcterms:created>
  <dcterms:modified xsi:type="dcterms:W3CDTF">2020-05-26T22:08:20Z</dcterms:modified>
</cp:coreProperties>
</file>